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21" autoAdjust="0"/>
    <p:restoredTop sz="94712" autoAdjust="0"/>
  </p:normalViewPr>
  <p:slideViewPr>
    <p:cSldViewPr snapToGrid="0">
      <p:cViewPr varScale="1">
        <p:scale>
          <a:sx n="95" d="100"/>
          <a:sy n="95" d="100"/>
        </p:scale>
        <p:origin x="1531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533A1-6BAD-4900-86A5-CF7F0D5FE8F5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1053C-2081-4E60-B782-9ED701738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74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053C-2081-4E60-B782-9ED701738F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24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053C-2081-4E60-B782-9ED701738F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57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0888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8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428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04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302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7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70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9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64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3275ED-CC16-4B66-B5A6-86AF591FCE17}" type="datetimeFigureOut">
              <a:rPr lang="en-US" smtClean="0"/>
              <a:t>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2845C13-F053-4ACD-A877-CE46B70E943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0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776" y="6288505"/>
            <a:ext cx="2538890" cy="569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2" y="5836415"/>
            <a:ext cx="928162" cy="485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58166" y="118829"/>
            <a:ext cx="755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Federal Holidays 2022</a:t>
            </a:r>
          </a:p>
          <a:p>
            <a:pPr algn="ctr"/>
            <a:r>
              <a:rPr lang="en-US" sz="2400" dirty="0" err="1" smtClean="0">
                <a:solidFill>
                  <a:schemeClr val="accent2"/>
                </a:solidFill>
              </a:rPr>
              <a:t>Otay</a:t>
            </a:r>
            <a:r>
              <a:rPr lang="en-US" sz="2400" dirty="0" smtClean="0">
                <a:solidFill>
                  <a:schemeClr val="accent2"/>
                </a:solidFill>
              </a:rPr>
              <a:t> Mesa Commercial Federal Holiday Hours Of Operation</a:t>
            </a:r>
            <a:endParaRPr lang="en-US" sz="44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185889"/>
              </p:ext>
            </p:extLst>
          </p:nvPr>
        </p:nvGraphicFramePr>
        <p:xfrm>
          <a:off x="850927" y="2948150"/>
          <a:ext cx="7376283" cy="285526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39174">
                  <a:extLst>
                    <a:ext uri="{9D8B030D-6E8A-4147-A177-3AD203B41FA5}">
                      <a16:colId xmlns:a16="http://schemas.microsoft.com/office/drawing/2014/main" val="2261584468"/>
                    </a:ext>
                  </a:extLst>
                </a:gridCol>
                <a:gridCol w="1639174">
                  <a:extLst>
                    <a:ext uri="{9D8B030D-6E8A-4147-A177-3AD203B41FA5}">
                      <a16:colId xmlns:a16="http://schemas.microsoft.com/office/drawing/2014/main" val="4099914794"/>
                    </a:ext>
                  </a:extLst>
                </a:gridCol>
                <a:gridCol w="2188810">
                  <a:extLst>
                    <a:ext uri="{9D8B030D-6E8A-4147-A177-3AD203B41FA5}">
                      <a16:colId xmlns:a16="http://schemas.microsoft.com/office/drawing/2014/main" val="2947593637"/>
                    </a:ext>
                  </a:extLst>
                </a:gridCol>
                <a:gridCol w="1909125">
                  <a:extLst>
                    <a:ext uri="{9D8B030D-6E8A-4147-A177-3AD203B41FA5}">
                      <a16:colId xmlns:a16="http://schemas.microsoft.com/office/drawing/2014/main" val="1680667470"/>
                    </a:ext>
                  </a:extLst>
                </a:gridCol>
              </a:tblGrid>
              <a:tr h="3185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DESTINATION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LADEN TRUCKS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EMPTY TRUCKS 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6270197"/>
                  </a:ext>
                </a:extLst>
              </a:tr>
              <a:tr h="31858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>
                          <a:effectLst/>
                        </a:rPr>
                        <a:t>Mexico to U.S.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8:00 am to </a:t>
                      </a:r>
                      <a:r>
                        <a:rPr lang="en-US" sz="1600" u="none" strike="noStrike" dirty="0" smtClean="0">
                          <a:effectLst/>
                        </a:rPr>
                        <a:t>2:00 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Only perishable &amp; </a:t>
                      </a:r>
                      <a:r>
                        <a:rPr lang="en-US" sz="1600" u="none" strike="noStrike" dirty="0" smtClean="0">
                          <a:effectLst/>
                        </a:rPr>
                        <a:t>FAST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8:00 am to 3:30 pm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62443989"/>
                  </a:ext>
                </a:extLst>
              </a:tr>
              <a:tr h="318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No Bulk (Flatbeds)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890605"/>
                  </a:ext>
                </a:extLst>
              </a:tr>
              <a:tr h="318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No Hazmat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015435"/>
                  </a:ext>
                </a:extLst>
              </a:tr>
              <a:tr h="318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 </a:t>
                      </a:r>
                      <a:r>
                        <a:rPr lang="en-US" sz="1600" u="none" strike="noStrike" dirty="0" smtClean="0">
                          <a:effectLst/>
                        </a:rPr>
                        <a:t>In bonds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320836"/>
                  </a:ext>
                </a:extLst>
              </a:tr>
              <a:tr h="62518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U.S. </a:t>
                      </a:r>
                      <a:r>
                        <a:rPr lang="en-US" sz="1600" b="1" u="none" strike="noStrike" dirty="0">
                          <a:effectLst/>
                        </a:rPr>
                        <a:t>to Mexico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9:00 am to 2:00 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Only CTPAT &amp; </a:t>
                      </a:r>
                      <a:r>
                        <a:rPr lang="en-US" sz="1600" u="none" strike="noStrike" dirty="0" err="1">
                          <a:effectLst/>
                        </a:rPr>
                        <a:t>inbonds</a:t>
                      </a:r>
                      <a:r>
                        <a:rPr lang="en-US" sz="1600" u="none" strike="noStrike" dirty="0">
                          <a:effectLst/>
                        </a:rPr>
                        <a:t> for CTPAT companies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9:00 am to 4:00 pm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68180189"/>
                  </a:ext>
                </a:extLst>
              </a:tr>
              <a:tr h="318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No Hazmat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69021"/>
                  </a:ext>
                </a:extLst>
              </a:tr>
              <a:tr h="318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No used vehicles/forklifts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892332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73768" y="2061412"/>
            <a:ext cx="777286" cy="783193"/>
          </a:xfrm>
          <a:prstGeom prst="roundRect">
            <a:avLst/>
          </a:prstGeom>
          <a:ln w="28575">
            <a:solidFill>
              <a:srgbClr val="002060"/>
            </a:solidFill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Jan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17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500552" y="2066458"/>
            <a:ext cx="773945" cy="783193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Feb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21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315362" y="2066714"/>
            <a:ext cx="862660" cy="78319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May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30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18199" y="2061415"/>
            <a:ext cx="836421" cy="783193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Jun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099464" y="2084986"/>
            <a:ext cx="773895" cy="78319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Jul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33004" y="2078144"/>
            <a:ext cx="828291" cy="783193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en-US" sz="20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5830776" y="2074491"/>
            <a:ext cx="708298" cy="77634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Oct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387" y="1718138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50394" y="1718139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37923" y="1718622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25106" y="1705158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76580" y="1721140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57124" y="1718138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53911" y="1719141"/>
            <a:ext cx="772273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537451" y="2066456"/>
            <a:ext cx="840362" cy="783193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Nov 24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617325" y="2066457"/>
            <a:ext cx="818955" cy="783193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Nov</a:t>
            </a:r>
            <a:endParaRPr lang="en-US" sz="2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589843" y="1719140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511122" y="1719140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</a:t>
            </a:r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8" name="Picture 2" descr="U.S. Customs and Border Protection | Securing America&amp;#39;s Bord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812" y="5803411"/>
            <a:ext cx="986853" cy="51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3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040498"/>
              </p:ext>
            </p:extLst>
          </p:nvPr>
        </p:nvGraphicFramePr>
        <p:xfrm>
          <a:off x="2577243" y="4492679"/>
          <a:ext cx="5174169" cy="15165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724723">
                  <a:extLst>
                    <a:ext uri="{9D8B030D-6E8A-4147-A177-3AD203B41FA5}">
                      <a16:colId xmlns:a16="http://schemas.microsoft.com/office/drawing/2014/main" val="2627544297"/>
                    </a:ext>
                  </a:extLst>
                </a:gridCol>
                <a:gridCol w="1724723">
                  <a:extLst>
                    <a:ext uri="{9D8B030D-6E8A-4147-A177-3AD203B41FA5}">
                      <a16:colId xmlns:a16="http://schemas.microsoft.com/office/drawing/2014/main" val="1824114276"/>
                    </a:ext>
                  </a:extLst>
                </a:gridCol>
                <a:gridCol w="1724723">
                  <a:extLst>
                    <a:ext uri="{9D8B030D-6E8A-4147-A177-3AD203B41FA5}">
                      <a16:colId xmlns:a16="http://schemas.microsoft.com/office/drawing/2014/main" val="4238442543"/>
                    </a:ext>
                  </a:extLst>
                </a:gridCol>
              </a:tblGrid>
              <a:tr h="3976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DESTINATION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LADEN TRUCKS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EMPTY TRUCKS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585285"/>
                  </a:ext>
                </a:extLst>
              </a:tr>
              <a:tr h="559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Mexico to U.S.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effectLst/>
                        </a:rPr>
                        <a:t>BORDER CLOSED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41349"/>
                  </a:ext>
                </a:extLst>
              </a:tr>
              <a:tr h="55948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u="none" strike="noStrike" dirty="0" smtClean="0">
                          <a:effectLst/>
                        </a:rPr>
                        <a:t>U.S. to Mexico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effectLst/>
                        </a:rPr>
                        <a:t>BORDER CLOSED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06781"/>
                  </a:ext>
                </a:extLst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726249" y="1738368"/>
            <a:ext cx="898444" cy="783193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Dec </a:t>
            </a: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2785" y="1430591"/>
            <a:ext cx="111627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63289" y="4167441"/>
            <a:ext cx="1035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87" y="6334483"/>
            <a:ext cx="2686690" cy="60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ounded Rectangle 17"/>
          <p:cNvSpPr/>
          <p:nvPr/>
        </p:nvSpPr>
        <p:spPr>
          <a:xfrm>
            <a:off x="468757" y="4492679"/>
            <a:ext cx="892988" cy="783193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Dec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25</a:t>
            </a:r>
            <a:endParaRPr lang="en-US" sz="2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1689064" y="4492679"/>
            <a:ext cx="783814" cy="994767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Jan</a:t>
            </a:r>
            <a:endParaRPr lang="en-US" sz="20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2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</a:p>
          <a:p>
            <a:pPr algn="ctr"/>
            <a:r>
              <a:rPr lang="en-US" sz="1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2023</a:t>
            </a:r>
            <a:endParaRPr lang="en-US" sz="1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7111" y="4177778"/>
            <a:ext cx="111627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U.S. Customs and Border Protection | Securing America&amp;#39;s Border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0525" y="5743771"/>
            <a:ext cx="1100452" cy="57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2" y="5836415"/>
            <a:ext cx="928162" cy="485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TextBox 21"/>
          <p:cNvSpPr txBox="1"/>
          <p:nvPr/>
        </p:nvSpPr>
        <p:spPr>
          <a:xfrm>
            <a:off x="871748" y="66874"/>
            <a:ext cx="75559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U.S. Federal Holidays 2022</a:t>
            </a:r>
          </a:p>
          <a:p>
            <a:pPr algn="ctr"/>
            <a:r>
              <a:rPr lang="en-US" sz="2400" dirty="0" err="1" smtClean="0">
                <a:solidFill>
                  <a:schemeClr val="accent2"/>
                </a:solidFill>
              </a:rPr>
              <a:t>Otay</a:t>
            </a:r>
            <a:r>
              <a:rPr lang="en-US" sz="2400" dirty="0" smtClean="0">
                <a:solidFill>
                  <a:schemeClr val="accent2"/>
                </a:solidFill>
              </a:rPr>
              <a:t> Mesa Commercial Federal Holiday Hours Of Operation</a:t>
            </a:r>
            <a:endParaRPr lang="en-US" sz="44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4939793"/>
              </p:ext>
            </p:extLst>
          </p:nvPr>
        </p:nvGraphicFramePr>
        <p:xfrm>
          <a:off x="2458765" y="1481361"/>
          <a:ext cx="6253961" cy="219741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74772">
                  <a:extLst>
                    <a:ext uri="{9D8B030D-6E8A-4147-A177-3AD203B41FA5}">
                      <a16:colId xmlns:a16="http://schemas.microsoft.com/office/drawing/2014/main" val="1022503257"/>
                    </a:ext>
                  </a:extLst>
                </a:gridCol>
                <a:gridCol w="1604766">
                  <a:extLst>
                    <a:ext uri="{9D8B030D-6E8A-4147-A177-3AD203B41FA5}">
                      <a16:colId xmlns:a16="http://schemas.microsoft.com/office/drawing/2014/main" val="1981714985"/>
                    </a:ext>
                  </a:extLst>
                </a:gridCol>
                <a:gridCol w="1932518">
                  <a:extLst>
                    <a:ext uri="{9D8B030D-6E8A-4147-A177-3AD203B41FA5}">
                      <a16:colId xmlns:a16="http://schemas.microsoft.com/office/drawing/2014/main" val="1805675940"/>
                    </a:ext>
                  </a:extLst>
                </a:gridCol>
                <a:gridCol w="1541905">
                  <a:extLst>
                    <a:ext uri="{9D8B030D-6E8A-4147-A177-3AD203B41FA5}">
                      <a16:colId xmlns:a16="http://schemas.microsoft.com/office/drawing/2014/main" val="4229578390"/>
                    </a:ext>
                  </a:extLst>
                </a:gridCol>
              </a:tblGrid>
              <a:tr h="214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</a:rPr>
                        <a:t>DESTINATION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LADEN TRUCKS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EMPTY TRUCKS 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2490493"/>
                  </a:ext>
                </a:extLst>
              </a:tr>
              <a:tr h="32337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Mexico to U.S.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8:00 </a:t>
                      </a:r>
                      <a:r>
                        <a:rPr lang="en-US" sz="1400" u="none" strike="noStrike" dirty="0">
                          <a:effectLst/>
                        </a:rPr>
                        <a:t>am to 2:00 pm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Only perishable &amp; </a:t>
                      </a:r>
                      <a:r>
                        <a:rPr lang="en-US" sz="1400" u="none" strike="noStrike" dirty="0" smtClean="0">
                          <a:effectLst/>
                        </a:rPr>
                        <a:t>FAST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8:00 </a:t>
                      </a:r>
                      <a:r>
                        <a:rPr lang="en-US" sz="1400" u="none" strike="noStrike" dirty="0">
                          <a:effectLst/>
                        </a:rPr>
                        <a:t>am to </a:t>
                      </a:r>
                      <a:r>
                        <a:rPr lang="en-US" sz="1400" u="none" strike="noStrike" dirty="0" smtClean="0">
                          <a:effectLst/>
                        </a:rPr>
                        <a:t>3:30 </a:t>
                      </a:r>
                      <a:r>
                        <a:rPr lang="en-US" sz="1400" u="none" strike="noStrike" dirty="0">
                          <a:effectLst/>
                        </a:rPr>
                        <a:t>pm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17278872"/>
                  </a:ext>
                </a:extLst>
              </a:tr>
              <a:tr h="164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 Bulk (Flatbeds)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43383"/>
                  </a:ext>
                </a:extLst>
              </a:tr>
              <a:tr h="164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 Hazmat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804160"/>
                  </a:ext>
                </a:extLst>
              </a:tr>
              <a:tr h="164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 </a:t>
                      </a:r>
                      <a:r>
                        <a:rPr lang="en-US" sz="1400" u="none" strike="noStrike" dirty="0" smtClean="0">
                          <a:effectLst/>
                        </a:rPr>
                        <a:t>In bonds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371238"/>
                  </a:ext>
                </a:extLst>
              </a:tr>
              <a:tr h="32337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 smtClean="0">
                          <a:effectLst/>
                        </a:rPr>
                        <a:t>U.S. </a:t>
                      </a:r>
                      <a:r>
                        <a:rPr lang="en-US" sz="1400" b="1" u="none" strike="noStrike" dirty="0">
                          <a:effectLst/>
                        </a:rPr>
                        <a:t>to Mexico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9:00 </a:t>
                      </a:r>
                      <a:r>
                        <a:rPr lang="en-US" sz="1400" u="none" strike="noStrike" dirty="0">
                          <a:effectLst/>
                        </a:rPr>
                        <a:t>am to 2:00 pm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Only CTPAT &amp; </a:t>
                      </a:r>
                      <a:r>
                        <a:rPr lang="en-US" sz="1400" u="none" strike="noStrike" dirty="0" err="1">
                          <a:effectLst/>
                        </a:rPr>
                        <a:t>inbonds</a:t>
                      </a:r>
                      <a:r>
                        <a:rPr lang="en-US" sz="1400" u="none" strike="noStrike" dirty="0">
                          <a:effectLst/>
                        </a:rPr>
                        <a:t> for CTPAT companies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9:00 </a:t>
                      </a:r>
                      <a:r>
                        <a:rPr lang="en-US" sz="1400" u="none" strike="noStrike" dirty="0">
                          <a:effectLst/>
                        </a:rPr>
                        <a:t>am to </a:t>
                      </a:r>
                      <a:r>
                        <a:rPr lang="en-US" sz="1400" u="none" strike="noStrike" dirty="0" smtClean="0">
                          <a:effectLst/>
                        </a:rPr>
                        <a:t>4:00 </a:t>
                      </a:r>
                      <a:r>
                        <a:rPr lang="en-US" sz="1400" u="none" strike="noStrike" dirty="0">
                          <a:effectLst/>
                        </a:rPr>
                        <a:t>pm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031600"/>
                  </a:ext>
                </a:extLst>
              </a:tr>
              <a:tr h="1647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 Hazmat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85120"/>
                  </a:ext>
                </a:extLst>
              </a:tr>
              <a:tr h="3233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No used vehicles/forklifts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616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9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8776" y="6288505"/>
            <a:ext cx="2538890" cy="569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858166" y="118829"/>
            <a:ext cx="75559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Mexican Holidays 2022</a:t>
            </a:r>
          </a:p>
          <a:p>
            <a:pPr algn="ctr"/>
            <a:r>
              <a:rPr lang="en-US" dirty="0" err="1">
                <a:solidFill>
                  <a:schemeClr val="accent2"/>
                </a:solidFill>
              </a:rPr>
              <a:t>Otay</a:t>
            </a:r>
            <a:r>
              <a:rPr lang="en-US" dirty="0">
                <a:solidFill>
                  <a:schemeClr val="accent2"/>
                </a:solidFill>
              </a:rPr>
              <a:t> Mesa Commercial Federal Holiday Hours Of Operation</a:t>
            </a:r>
          </a:p>
          <a:p>
            <a:pPr algn="ctr"/>
            <a:endParaRPr lang="en-US" sz="4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16005" y="1552296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93997" y="1523012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18938" y="1526816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53711" y="1522179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Thursday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538696" y="1531385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6" y="6018577"/>
            <a:ext cx="1593219" cy="7138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0" name="Rounded Rectangle 29"/>
          <p:cNvSpPr/>
          <p:nvPr/>
        </p:nvSpPr>
        <p:spPr>
          <a:xfrm>
            <a:off x="774787" y="1857243"/>
            <a:ext cx="1035060" cy="1137523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1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Feb</a:t>
            </a:r>
          </a:p>
          <a:p>
            <a:pPr algn="ctr"/>
            <a:r>
              <a:rPr lang="en-US" sz="3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bg1">
                  <a:lumMod val="50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5433618" y="1880047"/>
            <a:ext cx="980619" cy="1087338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May</a:t>
            </a:r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4284424" y="1867681"/>
            <a:ext cx="1024735" cy="1097012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April</a:t>
            </a:r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15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1926707" y="1847426"/>
            <a:ext cx="1000205" cy="1137523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Mar</a:t>
            </a:r>
            <a:endParaRPr lang="en-US" sz="31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21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043772" y="1857243"/>
            <a:ext cx="1116193" cy="1137523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April</a:t>
            </a:r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14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38696" y="1878778"/>
            <a:ext cx="1024735" cy="1097012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Sep</a:t>
            </a:r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16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7672889" y="1877355"/>
            <a:ext cx="980619" cy="1087338"/>
          </a:xfrm>
          <a:prstGeom prst="roundRect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Nov</a:t>
            </a:r>
            <a:endParaRPr lang="en-US" sz="28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1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21</a:t>
            </a:r>
            <a:endParaRPr lang="en-US" sz="31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23854" y="1522180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755327" y="1533425"/>
            <a:ext cx="873920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Monday</a:t>
            </a:r>
            <a:endParaRPr lang="en-US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705709"/>
              </p:ext>
            </p:extLst>
          </p:nvPr>
        </p:nvGraphicFramePr>
        <p:xfrm>
          <a:off x="774787" y="3221470"/>
          <a:ext cx="7452485" cy="2481066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41859">
                  <a:extLst>
                    <a:ext uri="{9D8B030D-6E8A-4147-A177-3AD203B41FA5}">
                      <a16:colId xmlns:a16="http://schemas.microsoft.com/office/drawing/2014/main" val="712160509"/>
                    </a:ext>
                  </a:extLst>
                </a:gridCol>
                <a:gridCol w="1652439">
                  <a:extLst>
                    <a:ext uri="{9D8B030D-6E8A-4147-A177-3AD203B41FA5}">
                      <a16:colId xmlns:a16="http://schemas.microsoft.com/office/drawing/2014/main" val="3078215939"/>
                    </a:ext>
                  </a:extLst>
                </a:gridCol>
                <a:gridCol w="2387416">
                  <a:extLst>
                    <a:ext uri="{9D8B030D-6E8A-4147-A177-3AD203B41FA5}">
                      <a16:colId xmlns:a16="http://schemas.microsoft.com/office/drawing/2014/main" val="85607163"/>
                    </a:ext>
                  </a:extLst>
                </a:gridCol>
                <a:gridCol w="1770771">
                  <a:extLst>
                    <a:ext uri="{9D8B030D-6E8A-4147-A177-3AD203B41FA5}">
                      <a16:colId xmlns:a16="http://schemas.microsoft.com/office/drawing/2014/main" val="189996858"/>
                    </a:ext>
                  </a:extLst>
                </a:gridCol>
              </a:tblGrid>
              <a:tr h="5250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SIDE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LADEN TRUCKS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EMPTY TRUCKS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61015416"/>
                  </a:ext>
                </a:extLst>
              </a:tr>
              <a:tr h="538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U.S. </a:t>
                      </a:r>
                      <a:r>
                        <a:rPr lang="en-US" sz="1600" u="none" strike="noStrike" dirty="0">
                          <a:effectLst/>
                        </a:rPr>
                        <a:t>to Mexico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9:00 am to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2:00 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All merchandise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r>
                        <a:rPr lang="en-US" sz="1600" u="none" strike="noStrike" dirty="0" smtClean="0">
                          <a:effectLst/>
                        </a:rPr>
                        <a:t>:00 </a:t>
                      </a:r>
                      <a:r>
                        <a:rPr lang="en-US" sz="1600" u="none" strike="noStrike" dirty="0">
                          <a:effectLst/>
                        </a:rPr>
                        <a:t>am to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3:00 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55943359"/>
                  </a:ext>
                </a:extLst>
              </a:tr>
              <a:tr h="538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</a:t>
                      </a:r>
                      <a:r>
                        <a:rPr lang="en-US" sz="1600" u="none" strike="noStrike" dirty="0" smtClean="0">
                          <a:effectLst/>
                        </a:rPr>
                        <a:t>:00 </a:t>
                      </a:r>
                      <a:r>
                        <a:rPr lang="en-US" sz="1600" u="none" strike="noStrike" dirty="0">
                          <a:effectLst/>
                        </a:rPr>
                        <a:t>am </a:t>
                      </a:r>
                      <a:r>
                        <a:rPr lang="en-US" sz="1600" u="none" strike="noStrike" dirty="0" smtClean="0">
                          <a:effectLst/>
                        </a:rPr>
                        <a:t>to</a:t>
                      </a: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 1:00 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Used vehicles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892549"/>
                  </a:ext>
                </a:extLst>
              </a:tr>
              <a:tr h="53851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Mexico to U.S.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8:00 am </a:t>
                      </a:r>
                      <a:r>
                        <a:rPr lang="en-US" sz="1600" u="none" strike="noStrike" dirty="0" smtClean="0">
                          <a:effectLst/>
                        </a:rPr>
                        <a:t>to</a:t>
                      </a: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 </a:t>
                      </a:r>
                      <a:r>
                        <a:rPr lang="en-US" sz="1600" u="none" strike="noStrike" dirty="0">
                          <a:effectLst/>
                        </a:rPr>
                        <a:t>2</a:t>
                      </a:r>
                      <a:r>
                        <a:rPr lang="en-US" sz="1600" u="none" strike="noStrike" dirty="0" smtClean="0">
                          <a:effectLst/>
                        </a:rPr>
                        <a:t>:00 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>
                          <a:effectLst/>
                        </a:rPr>
                        <a:t>All merchandise / NO Hazmat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</a:t>
                      </a:r>
                      <a:r>
                        <a:rPr lang="en-US" sz="1600" u="none" strike="noStrike" dirty="0" smtClean="0">
                          <a:effectLst/>
                        </a:rPr>
                        <a:t>:00 </a:t>
                      </a:r>
                      <a:r>
                        <a:rPr lang="en-US" sz="1600" u="none" strike="noStrike" dirty="0">
                          <a:effectLst/>
                        </a:rPr>
                        <a:t>am to </a:t>
                      </a:r>
                      <a:endParaRPr lang="en-US" sz="16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3:00 </a:t>
                      </a:r>
                      <a:r>
                        <a:rPr lang="en-US" sz="1600" u="none" strike="noStrike" dirty="0">
                          <a:effectLst/>
                        </a:rPr>
                        <a:t>pm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7259842"/>
                  </a:ext>
                </a:extLst>
              </a:tr>
              <a:tr h="3404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VIRTUALES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CLOSED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3646705"/>
                  </a:ext>
                </a:extLst>
              </a:tr>
            </a:tbl>
          </a:graphicData>
        </a:graphic>
      </p:graphicFrame>
      <p:pic>
        <p:nvPicPr>
          <p:cNvPr id="20" name="Picture 19" descr="C:\Users\kherrera\AppData\Local\Microsoft\Windows\INetCache\Content.MSO\819BC176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4237" y="5747606"/>
            <a:ext cx="2434094" cy="5419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0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28832"/>
              </p:ext>
            </p:extLst>
          </p:nvPr>
        </p:nvGraphicFramePr>
        <p:xfrm>
          <a:off x="3471021" y="1819914"/>
          <a:ext cx="5449956" cy="240639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816652">
                  <a:extLst>
                    <a:ext uri="{9D8B030D-6E8A-4147-A177-3AD203B41FA5}">
                      <a16:colId xmlns:a16="http://schemas.microsoft.com/office/drawing/2014/main" val="2627544297"/>
                    </a:ext>
                  </a:extLst>
                </a:gridCol>
                <a:gridCol w="1816652">
                  <a:extLst>
                    <a:ext uri="{9D8B030D-6E8A-4147-A177-3AD203B41FA5}">
                      <a16:colId xmlns:a16="http://schemas.microsoft.com/office/drawing/2014/main" val="1824114276"/>
                    </a:ext>
                  </a:extLst>
                </a:gridCol>
                <a:gridCol w="1816652">
                  <a:extLst>
                    <a:ext uri="{9D8B030D-6E8A-4147-A177-3AD203B41FA5}">
                      <a16:colId xmlns:a16="http://schemas.microsoft.com/office/drawing/2014/main" val="4238442543"/>
                    </a:ext>
                  </a:extLst>
                </a:gridCol>
              </a:tblGrid>
              <a:tr h="6308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DESTINATION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LADEN TRUCKS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EMPTY TRUCKS 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91585285"/>
                  </a:ext>
                </a:extLst>
              </a:tr>
              <a:tr h="8877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U.S. to Mexico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effectLst/>
                        </a:rPr>
                        <a:t>BORDER CLOSED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641349"/>
                  </a:ext>
                </a:extLst>
              </a:tr>
              <a:tr h="88775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effectLst/>
                        </a:rPr>
                        <a:t>Mexico to U.S.</a:t>
                      </a:r>
                      <a:endParaRPr lang="en-US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400" b="0" u="none" strike="noStrike" dirty="0">
                          <a:effectLst/>
                        </a:rPr>
                        <a:t>BORDER CLOSED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920678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2170769" y="1765642"/>
            <a:ext cx="1035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287" y="6334483"/>
            <a:ext cx="2686690" cy="6026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ounded Rectangle 17"/>
          <p:cNvSpPr/>
          <p:nvPr/>
        </p:nvSpPr>
        <p:spPr>
          <a:xfrm>
            <a:off x="401445" y="2137513"/>
            <a:ext cx="1415226" cy="1191816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Dec</a:t>
            </a:r>
            <a:endParaRPr lang="en-US" sz="32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25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062298" y="2137513"/>
            <a:ext cx="1227312" cy="1675924"/>
          </a:xfrm>
          <a:prstGeom prst="round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Jan</a:t>
            </a:r>
            <a:endParaRPr lang="en-US" sz="3600" b="1" cap="none" spc="0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</a:t>
            </a:r>
          </a:p>
          <a:p>
            <a:pPr algn="ctr"/>
            <a:r>
              <a:rPr lang="en-US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2023</a:t>
            </a:r>
            <a:endParaRPr lang="en-US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2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0391" y="1765642"/>
            <a:ext cx="111627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Sunday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71748" y="66874"/>
            <a:ext cx="75559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Mexican Holidays 2022</a:t>
            </a:r>
          </a:p>
          <a:p>
            <a:pPr algn="ctr"/>
            <a:r>
              <a:rPr lang="en-US" sz="2400" dirty="0" err="1">
                <a:solidFill>
                  <a:schemeClr val="accent2"/>
                </a:solidFill>
              </a:rPr>
              <a:t>Otay</a:t>
            </a:r>
            <a:r>
              <a:rPr lang="en-US" sz="2400" dirty="0">
                <a:solidFill>
                  <a:schemeClr val="accent2"/>
                </a:solidFill>
              </a:rPr>
              <a:t> Mesa Commercial Federal Holiday Hours Of Operation</a:t>
            </a:r>
          </a:p>
          <a:p>
            <a:pPr algn="ctr"/>
            <a:endParaRPr lang="en-US" sz="48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50" y="5689082"/>
            <a:ext cx="2113019" cy="9467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AutoShape 2" descr="Portal de Servicios de Aduana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10" descr="C:\Users\kherrera\AppData\Local\Microsoft\Windows\INetCache\Content.MSO\819BC176.tmp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211" y="5671947"/>
            <a:ext cx="2120766" cy="515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01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2099</TotalTime>
  <Words>319</Words>
  <Application>Microsoft Office PowerPoint</Application>
  <PresentationFormat>On-screen Show (4:3)</PresentationFormat>
  <Paragraphs>139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</vt:vector>
  </TitlesOfParts>
  <Company>R.L. Jones Customhouse Brokers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Marisol Rojas</dc:creator>
  <cp:lastModifiedBy>Karia Herrera</cp:lastModifiedBy>
  <cp:revision>125</cp:revision>
  <cp:lastPrinted>2016-12-28T00:41:37Z</cp:lastPrinted>
  <dcterms:created xsi:type="dcterms:W3CDTF">2016-09-01T17:35:39Z</dcterms:created>
  <dcterms:modified xsi:type="dcterms:W3CDTF">2022-02-02T23:32:44Z</dcterms:modified>
</cp:coreProperties>
</file>